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859" r:id="rId2"/>
    <p:sldId id="931" r:id="rId3"/>
    <p:sldId id="906" r:id="rId4"/>
    <p:sldId id="910" r:id="rId5"/>
    <p:sldId id="911" r:id="rId6"/>
    <p:sldId id="912" r:id="rId7"/>
    <p:sldId id="913" r:id="rId8"/>
    <p:sldId id="932" r:id="rId9"/>
    <p:sldId id="915" r:id="rId10"/>
    <p:sldId id="916" r:id="rId11"/>
    <p:sldId id="917" r:id="rId12"/>
    <p:sldId id="933" r:id="rId13"/>
    <p:sldId id="922" r:id="rId14"/>
    <p:sldId id="923" r:id="rId15"/>
    <p:sldId id="924" r:id="rId16"/>
    <p:sldId id="925"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0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928198"/>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a:solidFill>
                  <a:srgbClr val="70AD47">
                    <a:lumMod val="75000"/>
                  </a:srgbClr>
                </a:solidFill>
                <a:ea typeface="楷体" panose="02010609060101010101" pitchFamily="49" charset="-122"/>
                <a:cs typeface="Times New Roman" panose="02020603050405020304" pitchFamily="18" charset="0"/>
              </a:rPr>
              <a:t>第五单元 </a:t>
            </a:r>
            <a:r>
              <a:rPr lang="zh-CN" altLang="en-US" sz="5200" smtClean="0">
                <a:solidFill>
                  <a:srgbClr val="70AD47">
                    <a:lumMod val="75000"/>
                  </a:srgbClr>
                </a:solidFill>
                <a:ea typeface="楷体" panose="02010609060101010101" pitchFamily="49" charset="-122"/>
                <a:cs typeface="Times New Roman" panose="02020603050405020304" pitchFamily="18" charset="0"/>
              </a:rPr>
              <a:t> 二</a:t>
            </a:r>
            <a:r>
              <a:rPr lang="zh-CN" altLang="en-US" sz="5200">
                <a:solidFill>
                  <a:srgbClr val="70AD47">
                    <a:lumMod val="75000"/>
                  </a:srgbClr>
                </a:solidFill>
                <a:ea typeface="楷体" panose="02010609060101010101" pitchFamily="49" charset="-122"/>
                <a:cs typeface="Times New Roman" panose="02020603050405020304" pitchFamily="18" charset="0"/>
              </a:rPr>
              <a:t>战后的世界变化</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3212976"/>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a:t>
            </a:r>
            <a:r>
              <a:rPr lang="en-US" altLang="zh-CN" sz="4000">
                <a:solidFill>
                  <a:prstClr val="black"/>
                </a:solidFill>
                <a:cs typeface="Times New Roman" panose="02020603050405020304" pitchFamily="18" charset="0"/>
              </a:rPr>
              <a:t>19</a:t>
            </a:r>
            <a:r>
              <a:rPr lang="zh-CN" altLang="en-US" sz="4000">
                <a:solidFill>
                  <a:prstClr val="black"/>
                </a:solidFill>
                <a:cs typeface="Times New Roman" panose="02020603050405020304" pitchFamily="18" charset="0"/>
              </a:rPr>
              <a:t>课　亚非拉国家的新发展</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后，民族解放运动空前高涨。到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年代末，非洲的独立国家已达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个，约占非洲总面积的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％，总人口的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％。这一现象反映了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地区冲突得以解决</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贫富差距日益缩小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殖民体系趋于崩溃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非洲经济迅速</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en-US"/>
          </a:p>
        </p:txBody>
      </p:sp>
      <p:sp>
        <p:nvSpPr>
          <p:cNvPr id="3" name="矩形 2"/>
          <p:cNvSpPr/>
          <p:nvPr/>
        </p:nvSpPr>
        <p:spPr>
          <a:xfrm>
            <a:off x="9695606" y="141277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下表所示第二次世界大战前后殖民地、附属国人口及殖民地总面积的变化可用于说明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资本主义国家政策的调整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世界殖民体系已经崩溃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亚非拉民族解放运动空前高涨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世界市场的影响力</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巨大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50406648"/>
              </p:ext>
            </p:extLst>
          </p:nvPr>
        </p:nvGraphicFramePr>
        <p:xfrm>
          <a:off x="550590" y="2204864"/>
          <a:ext cx="10971213" cy="1645920"/>
        </p:xfrm>
        <a:graphic>
          <a:graphicData uri="http://schemas.openxmlformats.org/drawingml/2006/table">
            <a:tbl>
              <a:tblPr firstRow="1" firstCol="1" bandRow="1"/>
              <a:tblGrid>
                <a:gridCol w="3656872">
                  <a:extLst>
                    <a:ext uri="{9D8B030D-6E8A-4147-A177-3AD203B41FA5}">
                      <a16:colId xmlns:a16="http://schemas.microsoft.com/office/drawing/2014/main" val="208811853"/>
                    </a:ext>
                  </a:extLst>
                </a:gridCol>
                <a:gridCol w="3656872">
                  <a:extLst>
                    <a:ext uri="{9D8B030D-6E8A-4147-A177-3AD203B41FA5}">
                      <a16:colId xmlns:a16="http://schemas.microsoft.com/office/drawing/2014/main" val="3831519134"/>
                    </a:ext>
                  </a:extLst>
                </a:gridCol>
                <a:gridCol w="3657469">
                  <a:extLst>
                    <a:ext uri="{9D8B030D-6E8A-4147-A177-3AD203B41FA5}">
                      <a16:colId xmlns:a16="http://schemas.microsoft.com/office/drawing/2014/main" val="2214979952"/>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殖民地、</a:t>
                      </a: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附属国人口</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殖民地面积</a:t>
                      </a:r>
                      <a:r>
                        <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平方千米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285068"/>
                  </a:ext>
                </a:extLst>
              </a:tr>
              <a:tr h="44824">
                <a:tc>
                  <a:txBody>
                    <a:bodyPr/>
                    <a:lstStyle/>
                    <a:p>
                      <a:pPr algn="ctr" hangingPunct="0">
                        <a:lnSpc>
                          <a:spcPct val="150000"/>
                        </a:lnSpc>
                        <a:spcAft>
                          <a:spcPts val="0"/>
                        </a:spcAft>
                      </a:pP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第二次世界大战</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0449216"/>
                  </a:ext>
                </a:extLst>
              </a:tr>
              <a:tr h="515254">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1959</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62</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3993854"/>
                  </a:ext>
                </a:extLst>
              </a:tr>
            </a:tbl>
          </a:graphicData>
        </a:graphic>
      </p:graphicFrame>
      <p:sp>
        <p:nvSpPr>
          <p:cNvPr id="4" name="矩形 3"/>
          <p:cNvSpPr/>
          <p:nvPr/>
        </p:nvSpPr>
        <p:spPr>
          <a:xfrm>
            <a:off x="838622" y="141277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54971"/>
            <a:ext cx="11485848" cy="3346237"/>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中国人民经过一百多年的英勇斗争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终于在中国共产党领导下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迎来了崭新的人民共和国。中华人民共和国的成立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开辟了中国历史的新纪元。从此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中国真正成为独立自主的国家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人民成为国家的主人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开启了中华民族伟大复兴的新征程。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年代中期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已有约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个国家打碎了帝国主义国家的殖民枷锁而获得独立。为建立国际政治新秩序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亚非国家普遍感到应增进相互之间的团结与合作</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945118"/>
            <a:ext cx="7524750" cy="1114425"/>
          </a:xfrm>
          <a:prstGeom prst="rect">
            <a:avLst/>
          </a:prstGeom>
        </p:spPr>
      </p:pic>
    </p:spTree>
    <p:extLst>
      <p:ext uri="{BB962C8B-B14F-4D97-AF65-F5344CB8AC3E}">
        <p14:creationId xmlns:p14="http://schemas.microsoft.com/office/powerpoint/2010/main" val="19131939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第二次世界大战期间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大约有一百万非洲人被征入伍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非洲人民为世界反法西斯战争作出了巨大贡献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也从战争中受到很大的教育和锻炼。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从第二次世界大战结束到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年代中期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非洲民族独立运动首先在北非展开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然后蔓延到撒哈拉以南非洲。</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年代后期至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非洲民族独立运动如火如荼地普遍兴起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撒哈拉以南非洲</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多个国家实现独立。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纳米比亚独立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标志着所有非洲国家摆脱了殖民主义的枷锁。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摘编自杨兴华</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《战后非洲</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民族独立运动简论》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根据材料一并结合所学知识，指出中国通过什么革命斗争成为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独立自主的国家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材料二中亚非国家为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增进相互之间的团结与合作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而召开了什么国际会议？这一时期亚非拉国家共同面临的主要任务是什么</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772816"/>
            <a:ext cx="2659702" cy="646331"/>
          </a:xfrm>
          <a:prstGeom prst="rect">
            <a:avLst/>
          </a:prstGeom>
        </p:spPr>
        <p:txBody>
          <a:bodyPr wrap="none">
            <a:spAutoFit/>
          </a:bodyPr>
          <a:lstStyle/>
          <a:p>
            <a:pPr>
              <a:lnSpc>
                <a:spcPct val="150000"/>
              </a:lnSpc>
              <a:spcAft>
                <a:spcPts val="0"/>
              </a:spcAft>
            </a:pPr>
            <a:r>
              <a:rPr lang="zh-CN" altLang="zh-CN" sz="2400">
                <a:cs typeface="Times New Roman" panose="02020603050405020304" pitchFamily="18" charset="0"/>
              </a:rPr>
              <a:t>新民主主义革命。</a:t>
            </a:r>
            <a:endParaRPr lang="zh-CN" altLang="zh-CN" sz="1200">
              <a:solidFill>
                <a:srgbClr val="000000"/>
              </a:solidFill>
              <a:cs typeface="Times New Roman" panose="02020603050405020304" pitchFamily="18" charset="0"/>
            </a:endParaRPr>
          </a:p>
        </p:txBody>
      </p:sp>
      <p:sp>
        <p:nvSpPr>
          <p:cNvPr id="4" name="矩形 3"/>
          <p:cNvSpPr/>
          <p:nvPr/>
        </p:nvSpPr>
        <p:spPr>
          <a:xfrm>
            <a:off x="332033" y="3445843"/>
            <a:ext cx="4825360" cy="646331"/>
          </a:xfrm>
          <a:prstGeom prst="rect">
            <a:avLst/>
          </a:prstGeom>
        </p:spPr>
        <p:txBody>
          <a:bodyPr wrap="none">
            <a:spAutoFit/>
          </a:bodyPr>
          <a:lstStyle/>
          <a:p>
            <a:pPr>
              <a:lnSpc>
                <a:spcPct val="150000"/>
              </a:lnSpc>
              <a:spcAft>
                <a:spcPts val="0"/>
              </a:spcAft>
            </a:pPr>
            <a:r>
              <a:rPr lang="zh-CN" altLang="zh-CN" sz="2400">
                <a:cs typeface="Times New Roman" panose="02020603050405020304" pitchFamily="18" charset="0"/>
              </a:rPr>
              <a:t>万隆会议。巩固政权，发展经济。</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根据材料三，指出第二次世界大战后非洲民族独立运动进程的特点。结合所学知识，谈谈第二次世界大战后非洲民族独立运动高涨的原因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34566" y="1912764"/>
            <a:ext cx="11440128" cy="2308324"/>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从北非开始向南非蔓延；</a:t>
            </a:r>
            <a:r>
              <a:rPr lang="en-US" altLang="zh-CN" sz="2400">
                <a:cs typeface="Times New Roman" panose="02020603050405020304" pitchFamily="18" charset="0"/>
              </a:rPr>
              <a:t>20</a:t>
            </a:r>
            <a:r>
              <a:rPr lang="zh-CN" altLang="zh-CN" sz="2400">
                <a:cs typeface="Times New Roman" panose="02020603050405020304" pitchFamily="18" charset="0"/>
              </a:rPr>
              <a:t>世纪五六十年代出现独立高潮；非洲完全独立经历了较长时间。世界反法西斯战争的胜利促进了非洲民族意识的觉醒；万隆会议鼓舞了非洲人民争取民族独立的斗争；受亚洲独立国家的鼓舞；英、法等殖民国家在第二次世界大战中元气大伤，无力维持对广大殖民地的统治。</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7504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巴拿马运河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r57.jpg" descr="id:2147491831;FounderCES"/>
          <p:cNvPicPr/>
          <p:nvPr/>
        </p:nvPicPr>
        <p:blipFill>
          <a:blip r:embed="rId2"/>
          <a:stretch>
            <a:fillRect/>
          </a:stretch>
        </p:blipFill>
        <p:spPr>
          <a:xfrm>
            <a:off x="3807618" y="814774"/>
            <a:ext cx="4592320" cy="2581275"/>
          </a:xfrm>
          <a:prstGeom prst="rect">
            <a:avLst/>
          </a:prstGeom>
        </p:spPr>
      </p:pic>
      <p:sp>
        <p:nvSpPr>
          <p:cNvPr id="4" name="矩形 3"/>
          <p:cNvSpPr/>
          <p:nvPr/>
        </p:nvSpPr>
        <p:spPr>
          <a:xfrm>
            <a:off x="360854" y="4005064"/>
            <a:ext cx="11485848" cy="1200329"/>
          </a:xfrm>
          <a:prstGeom prst="rect">
            <a:avLst/>
          </a:prstGeom>
        </p:spPr>
        <p:txBody>
          <a:bodyPr wrap="square">
            <a:spAutoFit/>
          </a:bodyPr>
          <a:lstStyle/>
          <a:p>
            <a:pPr>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4</a:t>
            </a:r>
            <a:r>
              <a:rPr lang="en-US" altLang="zh-CN" sz="2400" b="0">
                <a:solidFill>
                  <a:srgbClr val="000000"/>
                </a:solidFill>
                <a:ea typeface="Times New Roman" panose="02020603050405020304" pitchFamily="18" charset="0"/>
                <a:cs typeface="Times New Roman" panose="02020603050405020304" pitchFamily="18" charset="0"/>
              </a:rPr>
              <a:t>)</a:t>
            </a:r>
            <a:r>
              <a:rPr lang="zh-CN" altLang="zh-CN" sz="2400" b="0">
                <a:solidFill>
                  <a:srgbClr val="000000"/>
                </a:solidFill>
                <a:cs typeface="Times New Roman" panose="02020603050405020304" pitchFamily="18" charset="0"/>
              </a:rPr>
              <a:t>如图所示运河连接了太平洋</a:t>
            </a:r>
            <a:r>
              <a:rPr lang="zh-CN" altLang="zh-CN" sz="2400" b="0" smtClean="0">
                <a:solidFill>
                  <a:srgbClr val="000000"/>
                </a:solidFill>
                <a:cs typeface="Times New Roman" panose="02020603050405020304" pitchFamily="18" charset="0"/>
              </a:rPr>
              <a:t>与</a:t>
            </a:r>
            <a:r>
              <a:rPr lang="en-US" altLang="zh-CN" sz="2400" b="0" u="sng" smtClean="0">
                <a:solidFill>
                  <a:srgbClr val="00FFFF"/>
                </a:solidFill>
                <a:uFill>
                  <a:solidFill>
                    <a:srgbClr val="000000"/>
                  </a:solidFill>
                </a:uFill>
                <a:cs typeface="Times New Roman" panose="02020603050405020304" pitchFamily="18" charset="0"/>
              </a:rPr>
              <a:t>           </a:t>
            </a:r>
            <a:r>
              <a:rPr lang="zh-CN" altLang="zh-CN" sz="2400" b="0" smtClean="0">
                <a:solidFill>
                  <a:srgbClr val="000000"/>
                </a:solidFill>
                <a:cs typeface="Times New Roman" panose="02020603050405020304" pitchFamily="18" charset="0"/>
              </a:rPr>
              <a:t>洋</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1999</a:t>
            </a:r>
            <a:r>
              <a:rPr lang="zh-CN" altLang="zh-CN" sz="2400" b="0">
                <a:solidFill>
                  <a:srgbClr val="000000"/>
                </a:solidFill>
                <a:cs typeface="Times New Roman" panose="02020603050405020304" pitchFamily="18" charset="0"/>
              </a:rPr>
              <a:t>年年底之前一直</a:t>
            </a:r>
            <a:r>
              <a:rPr lang="zh-CN" altLang="zh-CN" sz="2400" b="0" smtClean="0">
                <a:solidFill>
                  <a:srgbClr val="000000"/>
                </a:solidFill>
                <a:cs typeface="Times New Roman" panose="02020603050405020304" pitchFamily="18" charset="0"/>
              </a:rPr>
              <a:t>被</a:t>
            </a:r>
            <a:r>
              <a:rPr lang="en-US" altLang="zh-CN" sz="2400" b="0" u="sng" smtClean="0">
                <a:solidFill>
                  <a:srgbClr val="00FFFF"/>
                </a:solidFill>
                <a:uFill>
                  <a:solidFill>
                    <a:srgbClr val="000000"/>
                  </a:solidFill>
                </a:uFill>
                <a:cs typeface="Times New Roman" panose="02020603050405020304" pitchFamily="18" charset="0"/>
              </a:rPr>
              <a:t>         </a:t>
            </a:r>
            <a:r>
              <a:rPr lang="en-US" altLang="zh-CN" sz="2400" b="0" smtClean="0">
                <a:solidFill>
                  <a:srgbClr val="000000"/>
                </a:solidFill>
                <a:ea typeface="Times New Roman" panose="02020603050405020304" pitchFamily="18" charset="0"/>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国家</a:t>
            </a:r>
            <a:r>
              <a:rPr lang="en-US" altLang="zh-CN" sz="2400" b="0">
                <a:solidFill>
                  <a:srgbClr val="000000"/>
                </a:solidFill>
                <a:ea typeface="Times New Roman" panose="02020603050405020304" pitchFamily="18" charset="0"/>
                <a:cs typeface="Times New Roman" panose="02020603050405020304" pitchFamily="18" charset="0"/>
              </a:rPr>
              <a:t>)</a:t>
            </a:r>
            <a:r>
              <a:rPr lang="zh-CN" altLang="zh-CN" sz="2400" b="0">
                <a:solidFill>
                  <a:srgbClr val="000000"/>
                </a:solidFill>
                <a:cs typeface="Times New Roman" panose="02020603050405020304" pitchFamily="18" charset="0"/>
              </a:rPr>
              <a:t>控制。</a:t>
            </a:r>
            <a:endParaRPr lang="zh-CN" altLang="zh-CN" sz="1200" b="0">
              <a:solidFill>
                <a:srgbClr val="000000"/>
              </a:solidFill>
              <a:cs typeface="Times New Roman" panose="02020603050405020304" pitchFamily="18" charset="0"/>
            </a:endParaRPr>
          </a:p>
          <a:p>
            <a:pPr>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5</a:t>
            </a:r>
            <a:r>
              <a:rPr lang="en-US" altLang="zh-CN" sz="2400" b="0">
                <a:solidFill>
                  <a:srgbClr val="000000"/>
                </a:solidFill>
                <a:ea typeface="Times New Roman" panose="02020603050405020304" pitchFamily="18" charset="0"/>
                <a:cs typeface="Times New Roman" panose="02020603050405020304" pitchFamily="18" charset="0"/>
              </a:rPr>
              <a:t>)</a:t>
            </a:r>
            <a:r>
              <a:rPr lang="zh-CN" altLang="zh-CN" sz="2400" b="0">
                <a:solidFill>
                  <a:srgbClr val="000000"/>
                </a:solidFill>
                <a:cs typeface="Times New Roman" panose="02020603050405020304" pitchFamily="18" charset="0"/>
              </a:rPr>
              <a:t>在新的历史时期，亚非拉国家和地区加强团结合作有什么重要意义？</a:t>
            </a:r>
            <a:endParaRPr lang="zh-CN" altLang="zh-CN" sz="1200" b="0">
              <a:solidFill>
                <a:srgbClr val="000000"/>
              </a:solidFill>
              <a:cs typeface="Times New Roman" panose="02020603050405020304" pitchFamily="18" charset="0"/>
            </a:endParaRPr>
          </a:p>
        </p:txBody>
      </p:sp>
      <p:sp>
        <p:nvSpPr>
          <p:cNvPr id="5" name="矩形 4"/>
          <p:cNvSpPr/>
          <p:nvPr/>
        </p:nvSpPr>
        <p:spPr>
          <a:xfrm>
            <a:off x="334566" y="5122688"/>
            <a:ext cx="11521280" cy="1130246"/>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有利于维护地区与世界和平，促进共同发展；促使多极化趋势进一步加强。</a:t>
            </a:r>
            <a:r>
              <a:rPr lang="en-US" altLang="zh-CN" sz="2400">
                <a:ea typeface="Times New Roman" panose="02020603050405020304" pitchFamily="18" charset="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言之有理即可</a:t>
            </a:r>
            <a:r>
              <a:rPr lang="en-US" altLang="zh-CN" sz="2400">
                <a:ea typeface="Times New Roman" panose="02020603050405020304" pitchFamily="18" charset="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
        <p:nvSpPr>
          <p:cNvPr id="6" name="矩形 5"/>
          <p:cNvSpPr/>
          <p:nvPr/>
        </p:nvSpPr>
        <p:spPr>
          <a:xfrm>
            <a:off x="4709802" y="4083773"/>
            <a:ext cx="803425" cy="461665"/>
          </a:xfrm>
          <a:prstGeom prst="rect">
            <a:avLst/>
          </a:prstGeom>
        </p:spPr>
        <p:txBody>
          <a:bodyPr wrap="none">
            <a:spAutoFit/>
          </a:bodyPr>
          <a:lstStyle/>
          <a:p>
            <a:r>
              <a:rPr lang="zh-CN" altLang="zh-CN" sz="2400">
                <a:cs typeface="Times New Roman" panose="02020603050405020304" pitchFamily="18" charset="0"/>
              </a:rPr>
              <a:t>大西</a:t>
            </a:r>
            <a:endParaRPr lang="zh-CN" altLang="en-US"/>
          </a:p>
        </p:txBody>
      </p:sp>
      <p:sp>
        <p:nvSpPr>
          <p:cNvPr id="7" name="矩形 6"/>
          <p:cNvSpPr/>
          <p:nvPr/>
        </p:nvSpPr>
        <p:spPr>
          <a:xfrm>
            <a:off x="9252221" y="4081540"/>
            <a:ext cx="803425" cy="461665"/>
          </a:xfrm>
          <a:prstGeom prst="rect">
            <a:avLst/>
          </a:prstGeom>
        </p:spPr>
        <p:txBody>
          <a:bodyPr wrap="none">
            <a:spAutoFit/>
          </a:bodyPr>
          <a:lstStyle/>
          <a:p>
            <a:r>
              <a:rPr lang="zh-CN" altLang="zh-CN" sz="2400">
                <a:cs typeface="Times New Roman" panose="02020603050405020304" pitchFamily="18" charset="0"/>
              </a:rPr>
              <a:t>美国</a:t>
            </a:r>
            <a:endParaRPr lang="zh-CN" altLang="en-US"/>
          </a:p>
        </p:txBody>
      </p:sp>
    </p:spTree>
    <p:extLst>
      <p:ext uri="{BB962C8B-B14F-4D97-AF65-F5344CB8AC3E}">
        <p14:creationId xmlns:p14="http://schemas.microsoft.com/office/powerpoint/2010/main" val="3539197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3970318"/>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万隆会议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年，周恩来参加了万隆会议，并为大会的成功作出了重要贡献。其贡献是提出了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求同存异</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重要方针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一带一路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建设思想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三个代表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重要思想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四个全面</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战略</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布局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21370" y="3149594"/>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pic>
        <p:nvPicPr>
          <p:cNvPr id="4" name="图片 3"/>
          <p:cNvPicPr>
            <a:picLocks noChangeAspect="1"/>
          </p:cNvPicPr>
          <p:nvPr/>
        </p:nvPicPr>
        <p:blipFill>
          <a:blip r:embed="rId2"/>
          <a:stretch>
            <a:fillRect/>
          </a:stretch>
        </p:blipFill>
        <p:spPr>
          <a:xfrm>
            <a:off x="360854" y="980728"/>
            <a:ext cx="7467600" cy="1019175"/>
          </a:xfrm>
          <a:prstGeom prst="rect">
            <a:avLst/>
          </a:prstGeom>
        </p:spPr>
      </p:pic>
    </p:spTree>
    <p:extLst>
      <p:ext uri="{BB962C8B-B14F-4D97-AF65-F5344CB8AC3E}">
        <p14:creationId xmlns:p14="http://schemas.microsoft.com/office/powerpoint/2010/main" val="224103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个亚非国家和地区的代表在没有西方殖民国家参加的情况下举行了万隆会议，由此诞生了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万隆精神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。这次会议</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增强了亚非地区的经济实力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提高了亚非国家和地区的民族自信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标志着世界殖民体系瓦解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消除了亚非国家间的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差异</a:t>
            </a:r>
            <a:endParaRPr lang="zh-CN" altLang="en-US"/>
          </a:p>
        </p:txBody>
      </p:sp>
      <p:sp>
        <p:nvSpPr>
          <p:cNvPr id="3" name="矩形 2"/>
          <p:cNvSpPr/>
          <p:nvPr/>
        </p:nvSpPr>
        <p:spPr>
          <a:xfrm>
            <a:off x="6311230" y="141277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非洲年</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后，世界资本主义殖民体系逐渐崩溃，亚非拉的民族独立浪潮高涨，绝大多数殖民地国家先后获得独立。哪一年因非洲有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个国家获得独立而被称为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非洲年</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1990</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flipH="1">
            <a:off x="2062758" y="2564904"/>
            <a:ext cx="452353" cy="461665"/>
          </a:xfrm>
          <a:prstGeom prst="rect">
            <a:avLst/>
          </a:prstGeom>
        </p:spPr>
        <p:txBody>
          <a:bodyPr wrap="squar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lvl="0"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历史学家认为，在第二次世界大战结束后的三十年间，西方世界在全球的殖民体系遭到了前所未有的削弱，他们宣称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殖民时代的优越感一去不复返了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。下列能够印证此观点的历史事件是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印度民族大起义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拉丁美洲独立运动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苏联解体</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纳米比亚</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34966"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拉美人民维护国家主权的斗争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遂宁中考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古巴在政治和经济上曾经长期被美国控制。古巴人民经过数年的武装斗争，最终在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年推翻了美国支持的独裁政权。后来，古巴又挫败了美国支持的雇佣军入侵，走上了社会主义发展道路。上述材料反映了古巴</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的斗争</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沉重打击了美国的经济发展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具有正义性、曲折性和艰巨性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揭开了拉美独立运动的序幕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导致了帝国主义殖民体系</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崩溃</a:t>
            </a:r>
            <a:endParaRPr lang="zh-CN" altLang="en-US"/>
          </a:p>
        </p:txBody>
      </p:sp>
      <p:sp>
        <p:nvSpPr>
          <p:cNvPr id="3" name="矩形 2"/>
          <p:cNvSpPr/>
          <p:nvPr/>
        </p:nvSpPr>
        <p:spPr>
          <a:xfrm>
            <a:off x="10343678" y="2546612"/>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世纪六七十年代，巴拿马不断爆发群众性的反美运动，要求收回运河区主权。</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年年底，巴拿马收回了运河区的全部主权。这一结果</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提高了亚非国家和地区的民族自信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鼓舞了拉美人民维护国家主权的斗争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标志着非洲国家摆脱殖民主义枷锁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表明国际政治经济新秩序最终确立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183438" y="141277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78962"/>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年，美国国务卿表示：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如果亚非国家养成一种在西方缺席的情况下经常开会的习惯，这可能最终形成一个反对西方的集团。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因此，他希望会议开不起来。材料所说的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会议</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解决了朝鲜半岛的和平问题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打破中国所面临的外交僵局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首次提出和平共处五项原则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形成了团结协作的万隆</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638822" y="3201357"/>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pic>
        <p:nvPicPr>
          <p:cNvPr id="5" name="图片 4"/>
          <p:cNvPicPr>
            <a:picLocks noChangeAspect="1"/>
          </p:cNvPicPr>
          <p:nvPr/>
        </p:nvPicPr>
        <p:blipFill>
          <a:blip r:embed="rId2"/>
          <a:stretch>
            <a:fillRect/>
          </a:stretch>
        </p:blipFill>
        <p:spPr>
          <a:xfrm>
            <a:off x="360854" y="959787"/>
            <a:ext cx="7467600" cy="1019175"/>
          </a:xfrm>
          <a:prstGeom prst="rect">
            <a:avLst/>
          </a:prstGeom>
        </p:spPr>
      </p:pic>
    </p:spTree>
    <p:extLst>
      <p:ext uri="{BB962C8B-B14F-4D97-AF65-F5344CB8AC3E}">
        <p14:creationId xmlns:p14="http://schemas.microsoft.com/office/powerpoint/2010/main" val="367416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许多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非洲国家在独立前是一种或几种经济作物或矿产品的出口国，形成了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花生之国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棉花之国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可可之国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铜矿之国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等。这表明上述国家当时</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农业资源丰富</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自然条件恶劣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人口外流严重</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经济结构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单一</a:t>
            </a:r>
            <a:endParaRPr lang="zh-CN" altLang="en-US"/>
          </a:p>
        </p:txBody>
      </p:sp>
      <p:sp>
        <p:nvSpPr>
          <p:cNvPr id="3" name="矩形 2"/>
          <p:cNvSpPr/>
          <p:nvPr/>
        </p:nvSpPr>
        <p:spPr>
          <a:xfrm>
            <a:off x="9983638" y="141277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1084</TotalTime>
  <Words>1262</Words>
  <Application>Microsoft Office PowerPoint</Application>
  <PresentationFormat>自定义</PresentationFormat>
  <Paragraphs>97</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303</cp:revision>
  <dcterms:created xsi:type="dcterms:W3CDTF">2020-11-06T05:24:40Z</dcterms:created>
  <dcterms:modified xsi:type="dcterms:W3CDTF">2024-12-17T01:47:59Z</dcterms:modified>
</cp:coreProperties>
</file>